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презентации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презентации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Подзаголовок презентации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Уровень текста 1…"/>
          <p:cNvSpPr txBox="1"/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Информация о факте"/>
          <p:cNvSpPr txBox="1"/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73201">
              <a:spcBef>
                <a:spcPts val="2500"/>
              </a:spcBef>
              <a:defRPr spc="-85" sz="2835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19" name="Уровень текста 1…"/>
          <p:cNvSpPr txBox="1"/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0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21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rgbClr val="FFD8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Авторство"/>
          <p:cNvSpPr txBox="1"/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72516">
              <a:defRPr spc="-82" sz="2744"/>
            </a:lvl1pPr>
          </a:lstStyle>
          <a:p>
            <a:pPr/>
            <a:r>
              <a:t>Авторство </a:t>
            </a:r>
          </a:p>
        </p:txBody>
      </p:sp>
      <p:sp>
        <p:nvSpPr>
          <p:cNvPr id="130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31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32" name="Уровень текста 1…"/>
          <p:cNvSpPr txBox="1"/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1pPr>
            <a:lvl2pPr marL="714375" indent="-2571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2pPr>
            <a:lvl3pPr marL="714375" indent="2000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3pPr>
            <a:lvl4pPr marL="714375" indent="6572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4pPr>
            <a:lvl5pPr marL="714375" indent="11144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518839134_3132x2088.jpg"/>
          <p:cNvSpPr/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1" name="766363123_1851x1194.jpg"/>
          <p:cNvSpPr/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981594838_2460x1641.jpg"/>
          <p:cNvSpPr/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g"/>
          <p:cNvSpPr/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/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Заголовок презентации"/>
          <p:cNvSpPr txBox="1"/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презентации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/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Заголовок слайда"/>
          <p:cNvSpPr txBox="1"/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32" name="Уровень текста 1…"/>
          <p:cNvSpPr txBox="1"/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Автор и дата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41" name="Подзаголовок слайда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2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43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44" name="Заголовок слайда"/>
          <p:cNvSpPr txBox="1"/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45" name="Уровень текста 1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Номер слайда"/>
          <p:cNvSpPr txBox="1"/>
          <p:nvPr>
            <p:ph type="sldNum" sz="quarter" idx="2"/>
          </p:nvPr>
        </p:nvSpPr>
        <p:spPr>
          <a:xfrm>
            <a:off x="22784562" y="12966045"/>
            <a:ext cx="379477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Автор и дата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54" name="Уровень текста 1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56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5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/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5" name="Уровень текста 1…"/>
          <p:cNvSpPr txBox="1"/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6" name="Прямоугольник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67" name="Автор и дата"/>
          <p:cNvSpPr txBox="1"/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68" name="Заголовок слайда"/>
          <p:cNvSpPr txBox="1"/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69" name="Подзаголовок слайда"/>
          <p:cNvSpPr txBox="1"/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54990">
              <a:defRPr spc="-99" sz="3325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Заголовок раздела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pc="-408" sz="10200"/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Автор и дата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86" name="Подзаголовок слайда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Подзаголовок слайда </a:t>
            </a:r>
          </a:p>
        </p:txBody>
      </p:sp>
      <p:sp>
        <p:nvSpPr>
          <p:cNvPr id="87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88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89" name="Заголовок слайда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9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Автор и дата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pc="-58" sz="1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98" name="Подзаголовок повестки дня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9" name="Уровень текста 1…"/>
          <p:cNvSpPr txBox="1"/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1pPr>
            <a:lvl2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2pPr>
            <a:lvl3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3pPr>
            <a:lvl4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4pPr>
            <a:lvl5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01" name="Прямоугольник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102" name="Заголовок повестки дня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Заголовок повестки дня</a:t>
            </a:r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презентации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Заголовок презентации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Подзаголовок презентации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22788372" y="12964160"/>
            <a:ext cx="379477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pc="0"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186"/>
            </a:gs>
            <a:gs pos="100000">
              <a:srgbClr val="E27CFE"/>
            </a:gs>
          </a:gsLst>
          <a:lin ang="1596755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ong and short sounds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Long and short sounds </a:t>
            </a:r>
          </a:p>
          <a:p>
            <a:pPr/>
            <a:r>
              <a:t>[u]/[u:]</a:t>
            </a:r>
          </a:p>
        </p:txBody>
      </p:sp>
      <p:sp>
        <p:nvSpPr>
          <p:cNvPr id="168" name="By Aleksei subboti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By Aleksei subbotin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69850" b="1535"/>
          <a:stretch>
            <a:fillRect/>
          </a:stretch>
        </p:blipFill>
        <p:spPr>
          <a:xfrm>
            <a:off x="17884343" y="210610"/>
            <a:ext cx="6499484" cy="13505389"/>
          </a:xfrm>
          <a:prstGeom prst="rect">
            <a:avLst/>
          </a:prstGeom>
        </p:spPr>
      </p:pic>
      <p:sp>
        <p:nvSpPr>
          <p:cNvPr id="200" name="f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few</a:t>
            </a:r>
          </a:p>
        </p:txBody>
      </p:sp>
      <p:sp>
        <p:nvSpPr>
          <p:cNvPr id="201" name="Долг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Долгий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397" t="0" r="55874" b="0"/>
          <a:stretch>
            <a:fillRect/>
          </a:stretch>
        </p:blipFill>
        <p:spPr>
          <a:xfrm>
            <a:off x="14034291" y="0"/>
            <a:ext cx="10349536" cy="13715999"/>
          </a:xfrm>
          <a:prstGeom prst="rect">
            <a:avLst/>
          </a:prstGeom>
        </p:spPr>
      </p:pic>
      <p:sp>
        <p:nvSpPr>
          <p:cNvPr id="204" name="bl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blew</a:t>
            </a:r>
          </a:p>
        </p:txBody>
      </p:sp>
      <p:sp>
        <p:nvSpPr>
          <p:cNvPr id="205" name="Долг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Долгий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1459" t="0" r="18581" b="0"/>
          <a:stretch>
            <a:fillRect/>
          </a:stretch>
        </p:blipFill>
        <p:spPr>
          <a:xfrm>
            <a:off x="14034291" y="0"/>
            <a:ext cx="10349536" cy="13715999"/>
          </a:xfrm>
          <a:prstGeom prst="rect">
            <a:avLst/>
          </a:prstGeom>
        </p:spPr>
      </p:pic>
      <p:sp>
        <p:nvSpPr>
          <p:cNvPr id="208" name="Mu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Mule</a:t>
            </a:r>
          </a:p>
        </p:txBody>
      </p:sp>
      <p:sp>
        <p:nvSpPr>
          <p:cNvPr id="209" name="Долг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Долгий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486" t="0" r="26486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12" name="Co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Cool</a:t>
            </a:r>
          </a:p>
        </p:txBody>
      </p:sp>
      <p:sp>
        <p:nvSpPr>
          <p:cNvPr id="213" name="Кратк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Краткий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Мы произносим звук [u] не так, как мы это делаем в русском языке…"/>
          <p:cNvSpPr txBox="1"/>
          <p:nvPr>
            <p:ph type="body" idx="1"/>
          </p:nvPr>
        </p:nvSpPr>
        <p:spPr>
          <a:xfrm>
            <a:off x="1257300" y="1317131"/>
            <a:ext cx="21869400" cy="6554818"/>
          </a:xfrm>
          <a:prstGeom prst="rect">
            <a:avLst/>
          </a:prstGeom>
        </p:spPr>
        <p:txBody>
          <a:bodyPr/>
          <a:lstStyle/>
          <a:p>
            <a:pPr>
              <a:defRPr spc="-100" sz="5000"/>
            </a:pPr>
            <a:r>
              <a:t>Мы произносим звук [u] не так, как мы это делаем в русском языке</a:t>
            </a:r>
          </a:p>
          <a:p>
            <a:pPr>
              <a:defRPr spc="-100" sz="5000"/>
            </a:pPr>
            <a:r>
              <a:t>В английском он может быть кратким, а может быть долгим</a:t>
            </a:r>
          </a:p>
          <a:p>
            <a:pPr>
              <a:defRPr spc="-100" sz="5000"/>
            </a:pPr>
            <a:r>
              <a:t>В зависимости от слова</a:t>
            </a:r>
          </a:p>
          <a:p>
            <a:pPr>
              <a:defRPr spc="-100" sz="5000"/>
            </a:pPr>
          </a:p>
          <a:p>
            <a:pPr>
              <a:defRPr spc="-100" sz="5000"/>
            </a:pPr>
            <a:r>
              <a:t>В американском английском есть тенденция к тому, чтобы не разграничивать долгие и краткие звуки, однако из-за долготы звука может возникнуть недопонимание</a:t>
            </a:r>
          </a:p>
        </p:txBody>
      </p:sp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982" y="7919129"/>
            <a:ext cx="8296036" cy="5497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Давайте посмотрим на слова с oo, u, ou, ew и на долготу звука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091207">
              <a:defRPr spc="-383" sz="9588"/>
            </a:pPr>
            <a:r>
              <a:t>Давайте посмотрим на слова с </a:t>
            </a:r>
            <a:r>
              <a:rPr>
                <a:solidFill>
                  <a:srgbClr val="3D9017"/>
                </a:solidFill>
              </a:rPr>
              <a:t>oo, u, ou, ew</a:t>
            </a:r>
            <a:r>
              <a:t> и на долготу звука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347" t="0" r="16196" b="0"/>
          <a:stretch>
            <a:fillRect/>
          </a:stretch>
        </p:blipFill>
        <p:spPr>
          <a:xfrm>
            <a:off x="14034291" y="0"/>
            <a:ext cx="10349536" cy="13715999"/>
          </a:xfrm>
          <a:prstGeom prst="rect">
            <a:avLst/>
          </a:prstGeom>
        </p:spPr>
      </p:pic>
      <p:sp>
        <p:nvSpPr>
          <p:cNvPr id="176" name="Pu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Pull</a:t>
            </a:r>
          </a:p>
        </p:txBody>
      </p:sp>
      <p:sp>
        <p:nvSpPr>
          <p:cNvPr id="177" name="Кратк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Краткий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1704" t="0" r="21704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80" name="Po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Pool</a:t>
            </a:r>
          </a:p>
        </p:txBody>
      </p:sp>
      <p:sp>
        <p:nvSpPr>
          <p:cNvPr id="181" name="Долг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Долгий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9211" t="0" r="9211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84" name="boo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boot</a:t>
            </a:r>
          </a:p>
        </p:txBody>
      </p:sp>
      <p:sp>
        <p:nvSpPr>
          <p:cNvPr id="185" name="Долг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Долгий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7138" t="0" r="17138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88" name="Boo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Book</a:t>
            </a:r>
          </a:p>
        </p:txBody>
      </p:sp>
      <p:sp>
        <p:nvSpPr>
          <p:cNvPr id="189" name="Кратк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Краткий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9901" t="0" r="17654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92" name="Wou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Would</a:t>
            </a:r>
          </a:p>
        </p:txBody>
      </p:sp>
      <p:sp>
        <p:nvSpPr>
          <p:cNvPr id="193" name="кратк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краткий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Изображение" descr="Изображение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883" t="0" r="24883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96" name="Fu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Fuel</a:t>
            </a:r>
          </a:p>
        </p:txBody>
      </p:sp>
      <p:sp>
        <p:nvSpPr>
          <p:cNvPr id="197" name="Долгий"/>
          <p:cNvSpPr txBox="1"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Долгий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